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9" r:id="rId5"/>
    <p:sldId id="258" r:id="rId6"/>
    <p:sldId id="261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34"/>
    <p:restoredTop sz="96327"/>
  </p:normalViewPr>
  <p:slideViewPr>
    <p:cSldViewPr snapToGrid="0" snapToObjects="1">
      <p:cViewPr varScale="1">
        <p:scale>
          <a:sx n="156" d="100"/>
          <a:sy n="156" d="100"/>
        </p:scale>
        <p:origin x="18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wan-planning-poker.s3.us-west-2.amazonaws.com/index.htm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6695-F93D-3FD8-68CA-AC2B2EE290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SERVERLESS</a:t>
            </a:r>
            <a:br>
              <a:rPr lang="en-US" dirty="0"/>
            </a:br>
            <a:r>
              <a:rPr lang="en-US" dirty="0"/>
              <a:t> Planning Poker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10B417-6253-B69D-185A-4EA0EACA9B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Labs 343</a:t>
            </a:r>
            <a:br>
              <a:rPr lang="en-US" dirty="0"/>
            </a:br>
            <a:r>
              <a:rPr lang="en-US" dirty="0"/>
              <a:t>Now with more </a:t>
            </a:r>
            <a:r>
              <a:rPr lang="en-US" dirty="0" err="1"/>
              <a:t>Websockets</a:t>
            </a:r>
            <a:r>
              <a:rPr lang="en-US" dirty="0"/>
              <a:t>!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5BB0CE9-6321-D74C-35CD-27BFB6A670D0}"/>
              </a:ext>
            </a:extLst>
          </p:cNvPr>
          <p:cNvSpPr/>
          <p:nvPr/>
        </p:nvSpPr>
        <p:spPr>
          <a:xfrm>
            <a:off x="1371600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Participants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2AE6BEE-5F47-0AE7-C92D-3CC9C0AD7E14}"/>
              </a:ext>
            </a:extLst>
          </p:cNvPr>
          <p:cNvSpPr/>
          <p:nvPr/>
        </p:nvSpPr>
        <p:spPr>
          <a:xfrm>
            <a:off x="2764971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Architecture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1B85D1F-A64D-AD70-CE71-1FB0FC80E498}"/>
              </a:ext>
            </a:extLst>
          </p:cNvPr>
          <p:cNvSpPr/>
          <p:nvPr/>
        </p:nvSpPr>
        <p:spPr>
          <a:xfrm>
            <a:off x="4158342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Pricing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606A3E-7BA7-F8F2-FB92-C5F99F2EC577}"/>
              </a:ext>
            </a:extLst>
          </p:cNvPr>
          <p:cNvSpPr/>
          <p:nvPr/>
        </p:nvSpPr>
        <p:spPr>
          <a:xfrm>
            <a:off x="5551713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Deployment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8A1A88E-13FF-8F56-6A37-DA8623DB1516}"/>
              </a:ext>
            </a:extLst>
          </p:cNvPr>
          <p:cNvSpPr/>
          <p:nvPr/>
        </p:nvSpPr>
        <p:spPr>
          <a:xfrm>
            <a:off x="6945084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Questions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7D9FAFB-1408-7EAA-B8BA-F3FFC7B56A47}"/>
              </a:ext>
            </a:extLst>
          </p:cNvPr>
          <p:cNvSpPr/>
          <p:nvPr/>
        </p:nvSpPr>
        <p:spPr>
          <a:xfrm>
            <a:off x="8338455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42523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FC9FC-8A9B-B412-5056-4D458020C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Participants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71751-D0AC-E8D8-6B8A-14C7FC2BE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Brian Dunn</a:t>
            </a:r>
          </a:p>
          <a:p>
            <a:r>
              <a:rPr lang="en-US" dirty="0"/>
              <a:t>Conner Farris</a:t>
            </a:r>
          </a:p>
          <a:p>
            <a:r>
              <a:rPr lang="en-US" dirty="0"/>
              <a:t>Joshua Jolley</a:t>
            </a:r>
          </a:p>
          <a:p>
            <a:r>
              <a:rPr lang="en-US" dirty="0"/>
              <a:t>Monte Moore</a:t>
            </a:r>
          </a:p>
          <a:p>
            <a:r>
              <a:rPr lang="en-US" dirty="0" err="1"/>
              <a:t>Ridzky</a:t>
            </a:r>
            <a:r>
              <a:rPr lang="en-US" dirty="0"/>
              <a:t> </a:t>
            </a:r>
            <a:r>
              <a:rPr lang="en-US" dirty="0" err="1"/>
              <a:t>Riyadi</a:t>
            </a:r>
            <a:endParaRPr lang="en-US" dirty="0"/>
          </a:p>
          <a:p>
            <a:r>
              <a:rPr lang="en-US" dirty="0"/>
              <a:t>Ryan Blaser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515DBA7-25A3-BADF-4105-F39E4F9A5A9A}"/>
              </a:ext>
            </a:extLst>
          </p:cNvPr>
          <p:cNvSpPr/>
          <p:nvPr/>
        </p:nvSpPr>
        <p:spPr>
          <a:xfrm>
            <a:off x="1371600" y="6123214"/>
            <a:ext cx="1151164" cy="342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Participants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DB09B3E-AD3A-87A8-ECF8-9A9BE76C9F31}"/>
              </a:ext>
            </a:extLst>
          </p:cNvPr>
          <p:cNvSpPr/>
          <p:nvPr/>
        </p:nvSpPr>
        <p:spPr>
          <a:xfrm>
            <a:off x="2764971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Architecture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7DBB1FC-D508-7308-1766-E0D044F69781}"/>
              </a:ext>
            </a:extLst>
          </p:cNvPr>
          <p:cNvSpPr/>
          <p:nvPr/>
        </p:nvSpPr>
        <p:spPr>
          <a:xfrm>
            <a:off x="4158342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Pricing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8F6372C-D306-8594-63A5-2B714895D688}"/>
              </a:ext>
            </a:extLst>
          </p:cNvPr>
          <p:cNvSpPr/>
          <p:nvPr/>
        </p:nvSpPr>
        <p:spPr>
          <a:xfrm>
            <a:off x="5551713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Deployment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0AE9172-18CF-EF5A-E7F9-A12A437F300C}"/>
              </a:ext>
            </a:extLst>
          </p:cNvPr>
          <p:cNvSpPr/>
          <p:nvPr/>
        </p:nvSpPr>
        <p:spPr>
          <a:xfrm>
            <a:off x="6945084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Questions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D136175-73FC-7A08-A3B0-04924BD5368C}"/>
              </a:ext>
            </a:extLst>
          </p:cNvPr>
          <p:cNvSpPr/>
          <p:nvPr/>
        </p:nvSpPr>
        <p:spPr>
          <a:xfrm>
            <a:off x="8338455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094405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1E1AE-FF80-9105-5207-26D259673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10A2EF-44E4-23CB-92CE-C07C2D5C5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3437" y="2057401"/>
            <a:ext cx="7105126" cy="4024313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30B3372-20EA-C095-5194-D047DED32254}"/>
              </a:ext>
            </a:extLst>
          </p:cNvPr>
          <p:cNvSpPr/>
          <p:nvPr/>
        </p:nvSpPr>
        <p:spPr>
          <a:xfrm>
            <a:off x="1371600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Participants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BF168A1-1486-4AE7-6EDA-1A6CD1D34D9D}"/>
              </a:ext>
            </a:extLst>
          </p:cNvPr>
          <p:cNvSpPr/>
          <p:nvPr/>
        </p:nvSpPr>
        <p:spPr>
          <a:xfrm>
            <a:off x="2764971" y="6123214"/>
            <a:ext cx="1151164" cy="342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Architecture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8892551-4ED8-A40F-F316-E09F7A83E3AD}"/>
              </a:ext>
            </a:extLst>
          </p:cNvPr>
          <p:cNvSpPr/>
          <p:nvPr/>
        </p:nvSpPr>
        <p:spPr>
          <a:xfrm>
            <a:off x="4158342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Pricing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AA52CDC-0D29-49B9-2B66-0F423D008CDB}"/>
              </a:ext>
            </a:extLst>
          </p:cNvPr>
          <p:cNvSpPr/>
          <p:nvPr/>
        </p:nvSpPr>
        <p:spPr>
          <a:xfrm>
            <a:off x="5551713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Deployment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82B3D30-E870-D122-3E73-DB45261709D8}"/>
              </a:ext>
            </a:extLst>
          </p:cNvPr>
          <p:cNvSpPr/>
          <p:nvPr/>
        </p:nvSpPr>
        <p:spPr>
          <a:xfrm>
            <a:off x="6945084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Questions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CBF50D4-1E5D-D1D3-5C0C-B943711B3459}"/>
              </a:ext>
            </a:extLst>
          </p:cNvPr>
          <p:cNvSpPr/>
          <p:nvPr/>
        </p:nvSpPr>
        <p:spPr>
          <a:xfrm>
            <a:off x="8338455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10151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1E1AE-FF80-9105-5207-26D259673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 END Architecture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DCEB7A3-2944-2731-FCCB-4813D9DD9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750" y="2675731"/>
            <a:ext cx="10096500" cy="3060700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0D16D15-30DE-AA19-95C7-65825C5DF4C2}"/>
              </a:ext>
            </a:extLst>
          </p:cNvPr>
          <p:cNvSpPr/>
          <p:nvPr/>
        </p:nvSpPr>
        <p:spPr>
          <a:xfrm>
            <a:off x="1371600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Participants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0DC40D6-2F40-7054-0054-4510E0B6252B}"/>
              </a:ext>
            </a:extLst>
          </p:cNvPr>
          <p:cNvSpPr/>
          <p:nvPr/>
        </p:nvSpPr>
        <p:spPr>
          <a:xfrm>
            <a:off x="2764971" y="6123214"/>
            <a:ext cx="1151164" cy="342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Architecture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2F3987-206E-CFFB-FF4D-A29AE62172E5}"/>
              </a:ext>
            </a:extLst>
          </p:cNvPr>
          <p:cNvSpPr/>
          <p:nvPr/>
        </p:nvSpPr>
        <p:spPr>
          <a:xfrm>
            <a:off x="4158342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Pricing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A053C0B1-DA50-F5E5-0974-837174E05F07}"/>
              </a:ext>
            </a:extLst>
          </p:cNvPr>
          <p:cNvSpPr/>
          <p:nvPr/>
        </p:nvSpPr>
        <p:spPr>
          <a:xfrm>
            <a:off x="5551713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Deployment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B34A4BE-6710-250E-2E4A-9123FE1354FE}"/>
              </a:ext>
            </a:extLst>
          </p:cNvPr>
          <p:cNvSpPr/>
          <p:nvPr/>
        </p:nvSpPr>
        <p:spPr>
          <a:xfrm>
            <a:off x="6945084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Questions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2D7D89D-1502-F19C-BC7B-8EF915E76FB7}"/>
              </a:ext>
            </a:extLst>
          </p:cNvPr>
          <p:cNvSpPr/>
          <p:nvPr/>
        </p:nvSpPr>
        <p:spPr>
          <a:xfrm>
            <a:off x="8338455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62103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E2263-D21B-114B-F381-7B18A7CE0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39316"/>
            <a:ext cx="4114800" cy="998838"/>
          </a:xfrm>
        </p:spPr>
        <p:txBody>
          <a:bodyPr/>
          <a:lstStyle/>
          <a:p>
            <a:r>
              <a:rPr lang="en-US" dirty="0"/>
              <a:t>Pricing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F7A933-C56F-7FF7-217E-D46BC110FF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4995863" y="1364707"/>
            <a:ext cx="6510337" cy="423494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098CE-2301-AA99-605B-CD8841303E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1364707"/>
            <a:ext cx="4114800" cy="4853977"/>
          </a:xfrm>
        </p:spPr>
        <p:txBody>
          <a:bodyPr>
            <a:normAutofit fontScale="55000" lnSpcReduction="20000"/>
          </a:bodyPr>
          <a:lstStyle/>
          <a:p>
            <a:r>
              <a:rPr lang="en-US" sz="2200" dirty="0"/>
              <a:t>API GATEWAY</a:t>
            </a:r>
          </a:p>
          <a:p>
            <a:r>
              <a:rPr lang="en-US" sz="2200" dirty="0"/>
              <a:t>$1.00 / billion messages + $0.25 /million connection minutes</a:t>
            </a:r>
          </a:p>
          <a:p>
            <a:endParaRPr lang="en-US" sz="2200" dirty="0"/>
          </a:p>
          <a:p>
            <a:r>
              <a:rPr lang="en-US" sz="2200" dirty="0"/>
              <a:t>LAMBDA</a:t>
            </a:r>
          </a:p>
          <a:p>
            <a:r>
              <a:rPr lang="en-US" sz="2200" dirty="0"/>
              <a:t>$0.0000045 per message</a:t>
            </a:r>
          </a:p>
          <a:p>
            <a:endParaRPr lang="en-US" sz="2200" dirty="0"/>
          </a:p>
          <a:p>
            <a:r>
              <a:rPr lang="en-US" sz="2200" dirty="0"/>
              <a:t>DYNAMODB</a:t>
            </a:r>
          </a:p>
          <a:p>
            <a:r>
              <a:rPr lang="en-US" sz="2200" dirty="0"/>
              <a:t>$1.25 per million WRU + $0.25 per million RRU</a:t>
            </a:r>
            <a:br>
              <a:rPr lang="en-US" sz="2200" dirty="0"/>
            </a:br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8 PERSON TEAM 1 HR PLANNING COST</a:t>
            </a:r>
          </a:p>
          <a:p>
            <a:r>
              <a:rPr lang="en-US" sz="2200" dirty="0"/>
              <a:t>2,400 messages ~ $0.0108</a:t>
            </a:r>
          </a:p>
          <a:p>
            <a:r>
              <a:rPr lang="en-US" sz="2200" dirty="0"/>
              <a:t>480 connection minutes $0.00048</a:t>
            </a:r>
          </a:p>
          <a:p>
            <a:r>
              <a:rPr lang="en-US" sz="2200" dirty="0"/>
              <a:t>Room DB size 256 bytes $0.00306</a:t>
            </a:r>
          </a:p>
          <a:p>
            <a:br>
              <a:rPr lang="en-US" dirty="0"/>
            </a:br>
            <a:r>
              <a:rPr lang="en-US" sz="3200" b="1" dirty="0"/>
              <a:t>Total Cost per planning session</a:t>
            </a:r>
          </a:p>
          <a:p>
            <a:r>
              <a:rPr lang="en-US" b="1" dirty="0"/>
              <a:t> </a:t>
            </a:r>
            <a:r>
              <a:rPr lang="en-US" sz="11400" b="1" dirty="0"/>
              <a:t>$0.01434 </a:t>
            </a:r>
          </a:p>
          <a:p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F9598B5-E7E2-762C-4F7B-77CE80B2B303}"/>
              </a:ext>
            </a:extLst>
          </p:cNvPr>
          <p:cNvSpPr/>
          <p:nvPr/>
        </p:nvSpPr>
        <p:spPr>
          <a:xfrm>
            <a:off x="1371600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Participants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DD6B1F-34A3-C13C-2A6F-7E4C9F66D75A}"/>
              </a:ext>
            </a:extLst>
          </p:cNvPr>
          <p:cNvSpPr/>
          <p:nvPr/>
        </p:nvSpPr>
        <p:spPr>
          <a:xfrm>
            <a:off x="2764971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Architecture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1CB6219-B621-BEFC-6B4E-9345B16B0CBF}"/>
              </a:ext>
            </a:extLst>
          </p:cNvPr>
          <p:cNvSpPr/>
          <p:nvPr/>
        </p:nvSpPr>
        <p:spPr>
          <a:xfrm>
            <a:off x="4158342" y="6123214"/>
            <a:ext cx="1151164" cy="342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Pricing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CB4FE1-62A5-CF10-4BD4-531E8F2F08B8}"/>
              </a:ext>
            </a:extLst>
          </p:cNvPr>
          <p:cNvSpPr/>
          <p:nvPr/>
        </p:nvSpPr>
        <p:spPr>
          <a:xfrm>
            <a:off x="5551713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Deployment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9F7C4F1-2EA3-0D1F-C8BA-3EEEAB62F221}"/>
              </a:ext>
            </a:extLst>
          </p:cNvPr>
          <p:cNvSpPr/>
          <p:nvPr/>
        </p:nvSpPr>
        <p:spPr>
          <a:xfrm>
            <a:off x="6945084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Questions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0A0FCD-74E6-83DD-1937-22BE204EEB8B}"/>
              </a:ext>
            </a:extLst>
          </p:cNvPr>
          <p:cNvSpPr/>
          <p:nvPr/>
        </p:nvSpPr>
        <p:spPr>
          <a:xfrm>
            <a:off x="8338455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00733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2597D-85B3-5764-B351-D6928103C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DEPLOYMENT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9E167F-FA7F-6E27-7A56-D5CD3EB907F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71600" y="1731508"/>
            <a:ext cx="4071156" cy="4024313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963E3-84B5-8175-E72C-2C1DA12DEA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BACKEND - SAM</a:t>
            </a:r>
          </a:p>
          <a:p>
            <a:endParaRPr lang="en-US" sz="3200" dirty="0"/>
          </a:p>
          <a:p>
            <a:r>
              <a:rPr lang="en-US" sz="3200" dirty="0"/>
              <a:t>FRONTEND - TERRAFORM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5B40CB1-CA7B-743D-5C30-DF98BDBF1F1A}"/>
              </a:ext>
            </a:extLst>
          </p:cNvPr>
          <p:cNvSpPr/>
          <p:nvPr/>
        </p:nvSpPr>
        <p:spPr>
          <a:xfrm>
            <a:off x="1371600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Participants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AC9BB38-CF1E-05DB-DBEB-6F0D4F9C7C86}"/>
              </a:ext>
            </a:extLst>
          </p:cNvPr>
          <p:cNvSpPr/>
          <p:nvPr/>
        </p:nvSpPr>
        <p:spPr>
          <a:xfrm>
            <a:off x="2764971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Architecture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49B41BA-92BE-A4A9-6D8B-6508AE0DD719}"/>
              </a:ext>
            </a:extLst>
          </p:cNvPr>
          <p:cNvSpPr/>
          <p:nvPr/>
        </p:nvSpPr>
        <p:spPr>
          <a:xfrm>
            <a:off x="4158342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Pricing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9F7D463-0254-F52B-5A6C-0F05AC51F37D}"/>
              </a:ext>
            </a:extLst>
          </p:cNvPr>
          <p:cNvSpPr/>
          <p:nvPr/>
        </p:nvSpPr>
        <p:spPr>
          <a:xfrm>
            <a:off x="5551713" y="6123214"/>
            <a:ext cx="1151164" cy="342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Deployment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1A75A7B-E041-4513-93BB-2D8AB1931456}"/>
              </a:ext>
            </a:extLst>
          </p:cNvPr>
          <p:cNvSpPr/>
          <p:nvPr/>
        </p:nvSpPr>
        <p:spPr>
          <a:xfrm>
            <a:off x="6945084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Questions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6591A46-9C45-0BD2-D813-874DF7E56B30}"/>
              </a:ext>
            </a:extLst>
          </p:cNvPr>
          <p:cNvSpPr/>
          <p:nvPr/>
        </p:nvSpPr>
        <p:spPr>
          <a:xfrm>
            <a:off x="8338455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852434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20AB6D-7AEA-0BCC-E214-385CB3FBB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3B3B3C-71C9-B8E3-59F9-3A969EAF1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5DF8831-64F7-A6FB-EF1F-1E97F125DC00}"/>
              </a:ext>
            </a:extLst>
          </p:cNvPr>
          <p:cNvSpPr/>
          <p:nvPr/>
        </p:nvSpPr>
        <p:spPr>
          <a:xfrm>
            <a:off x="1371600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Participants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F9E8A1B-AEBF-40F8-B683-2474B9677023}"/>
              </a:ext>
            </a:extLst>
          </p:cNvPr>
          <p:cNvSpPr/>
          <p:nvPr/>
        </p:nvSpPr>
        <p:spPr>
          <a:xfrm>
            <a:off x="2764971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Architecture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660BB3D-F5E6-BBAA-86F9-CC0BA22AB49E}"/>
              </a:ext>
            </a:extLst>
          </p:cNvPr>
          <p:cNvSpPr/>
          <p:nvPr/>
        </p:nvSpPr>
        <p:spPr>
          <a:xfrm>
            <a:off x="4158342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Pricing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B1F96EE-443D-4269-6A0E-855276505F90}"/>
              </a:ext>
            </a:extLst>
          </p:cNvPr>
          <p:cNvSpPr/>
          <p:nvPr/>
        </p:nvSpPr>
        <p:spPr>
          <a:xfrm>
            <a:off x="5551713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Deployment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9A04189-69F5-ACF7-D54C-83C4847D8DC9}"/>
              </a:ext>
            </a:extLst>
          </p:cNvPr>
          <p:cNvSpPr/>
          <p:nvPr/>
        </p:nvSpPr>
        <p:spPr>
          <a:xfrm>
            <a:off x="6945084" y="6123214"/>
            <a:ext cx="1151164" cy="342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Questions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37C5E23-C4D8-DF93-ED5F-037268EDCD9A}"/>
              </a:ext>
            </a:extLst>
          </p:cNvPr>
          <p:cNvSpPr/>
          <p:nvPr/>
        </p:nvSpPr>
        <p:spPr>
          <a:xfrm>
            <a:off x="8338455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24066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E2263-D21B-114B-F381-7B18A7CE09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E4A79D0-0565-3EBF-9621-9946590EAE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965411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https://cwan-planning-poker.s3.us-west-2.amazonaws.com/index.html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stash.arbfund.com</a:t>
            </a:r>
            <a:r>
              <a:rPr lang="en-US" dirty="0"/>
              <a:t>/projects/LABS/repos/labs-343/browse</a:t>
            </a:r>
          </a:p>
          <a:p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0904F0-3306-C7E7-CC4E-8C26181EDD1E}"/>
              </a:ext>
            </a:extLst>
          </p:cNvPr>
          <p:cNvSpPr/>
          <p:nvPr/>
        </p:nvSpPr>
        <p:spPr>
          <a:xfrm>
            <a:off x="1371600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Participants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6621A3F-FC4F-35B2-FAB7-B8D52DFD4374}"/>
              </a:ext>
            </a:extLst>
          </p:cNvPr>
          <p:cNvSpPr/>
          <p:nvPr/>
        </p:nvSpPr>
        <p:spPr>
          <a:xfrm>
            <a:off x="2764971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Architecture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84C2BD1-CED7-8139-1A09-A71A84C0DDBC}"/>
              </a:ext>
            </a:extLst>
          </p:cNvPr>
          <p:cNvSpPr/>
          <p:nvPr/>
        </p:nvSpPr>
        <p:spPr>
          <a:xfrm>
            <a:off x="4158342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Pricing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1BBF2B6-7DD8-3200-1A34-76F23E7A057E}"/>
              </a:ext>
            </a:extLst>
          </p:cNvPr>
          <p:cNvSpPr/>
          <p:nvPr/>
        </p:nvSpPr>
        <p:spPr>
          <a:xfrm>
            <a:off x="5551713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Deployment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E5AEAA7-8253-BE65-D302-E81893EAF6A6}"/>
              </a:ext>
            </a:extLst>
          </p:cNvPr>
          <p:cNvSpPr/>
          <p:nvPr/>
        </p:nvSpPr>
        <p:spPr>
          <a:xfrm>
            <a:off x="6945084" y="6123214"/>
            <a:ext cx="1151164" cy="3429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Questions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B964FB2-857D-7397-D36C-55B02A56726A}"/>
              </a:ext>
            </a:extLst>
          </p:cNvPr>
          <p:cNvSpPr/>
          <p:nvPr/>
        </p:nvSpPr>
        <p:spPr>
          <a:xfrm>
            <a:off x="8338455" y="6123214"/>
            <a:ext cx="1151164" cy="342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833598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61</TotalTime>
  <Words>189</Words>
  <Application>Microsoft Macintosh PowerPoint</Application>
  <PresentationFormat>Widescreen</PresentationFormat>
  <Paragraphs>84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SERVERLESS  Planning Poker</vt:lpstr>
      <vt:lpstr>Participants</vt:lpstr>
      <vt:lpstr>Backend Architecture</vt:lpstr>
      <vt:lpstr>FRONT END Architecture</vt:lpstr>
      <vt:lpstr>Pricing </vt:lpstr>
      <vt:lpstr>DEPLOYMENT</vt:lpstr>
      <vt:lpstr>Questions?</vt:lpstr>
      <vt:lpstr>DEMO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SERVERLESS  Planning Poker</dc:title>
  <dc:creator>Joshua Jolley</dc:creator>
  <cp:lastModifiedBy>Joshua Jolley</cp:lastModifiedBy>
  <cp:revision>1</cp:revision>
  <dcterms:created xsi:type="dcterms:W3CDTF">2022-07-21T13:20:41Z</dcterms:created>
  <dcterms:modified xsi:type="dcterms:W3CDTF">2022-07-21T14:22:09Z</dcterms:modified>
</cp:coreProperties>
</file>

<file path=docProps/thumbnail.jpeg>
</file>